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62" r:id="rId4"/>
    <p:sldId id="257" r:id="rId5"/>
    <p:sldId id="261" r:id="rId6"/>
    <p:sldId id="258" r:id="rId7"/>
    <p:sldId id="260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notesMaster" Target="notesMasters/notesMaster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0900-223C-4A5F-A208-0020F988869C}" type="datetimeFigureOut">
              <a:rPr lang="tr-TR" smtClean="0"/>
              <a:t>8.03.2021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A564A1-9C1E-4C6A-AA83-B582F6C325C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3498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Pct val="45000"/>
              <a:buFontTx/>
              <a:buNone/>
            </a:pPr>
            <a:fld id="{75053181-3CDF-407E-9598-99E5BFB9EA4F}" type="slidenum">
              <a:rPr lang="tr-TR" altLang="tr-TR" smtClean="0">
                <a:ea typeface="DejaVu Sans"/>
                <a:cs typeface="DejaVu Sans"/>
              </a:rPr>
              <a:pPr>
                <a:spcBef>
                  <a:spcPct val="0"/>
                </a:spcBef>
                <a:buClrTx/>
                <a:buSzPct val="45000"/>
                <a:buFontTx/>
                <a:buNone/>
              </a:pPr>
              <a:t>3</a:t>
            </a:fld>
            <a:endParaRPr lang="tr-TR" altLang="tr-TR">
              <a:ea typeface="DejaVu Sans"/>
              <a:cs typeface="DejaVu Sans"/>
            </a:endParaRPr>
          </a:p>
        </p:txBody>
      </p:sp>
      <p:sp>
        <p:nvSpPr>
          <p:cNvPr id="337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 altLang="tr-T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161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Pct val="45000"/>
              <a:buFontTx/>
              <a:buNone/>
            </a:pPr>
            <a:fld id="{56A1C88A-7E7C-41D8-B527-0865C69EE7AD}" type="slidenum">
              <a:rPr lang="tr-TR" altLang="tr-TR" smtClean="0">
                <a:ea typeface="DejaVu Sans"/>
                <a:cs typeface="DejaVu Sans"/>
              </a:rPr>
              <a:pPr>
                <a:spcBef>
                  <a:spcPct val="0"/>
                </a:spcBef>
                <a:buClrTx/>
                <a:buSzPct val="45000"/>
                <a:buFontTx/>
                <a:buNone/>
              </a:pPr>
              <a:t>5</a:t>
            </a:fld>
            <a:endParaRPr lang="tr-TR" altLang="tr-TR">
              <a:ea typeface="DejaVu Sans"/>
              <a:cs typeface="DejaVu Sans"/>
            </a:endParaRPr>
          </a:p>
        </p:txBody>
      </p:sp>
      <p:sp>
        <p:nvSpPr>
          <p:cNvPr id="133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33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tr-TR" altLang="tr-TR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676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16915" y="1146219"/>
            <a:ext cx="8358150" cy="3090930"/>
          </a:xfrm>
        </p:spPr>
        <p:txBody>
          <a:bodyPr/>
          <a:lstStyle/>
          <a:p>
            <a:pPr algn="ctr"/>
            <a:r>
              <a:rPr lang="tr-TR" dirty="0"/>
              <a:t>Yükseköğretim Kurumları </a:t>
            </a:r>
            <a:br>
              <a:rPr lang="tr-TR" dirty="0"/>
            </a:br>
            <a:r>
              <a:rPr lang="tr-TR" dirty="0"/>
              <a:t>ve </a:t>
            </a:r>
            <a:br>
              <a:rPr lang="tr-TR" dirty="0"/>
            </a:br>
            <a:r>
              <a:rPr lang="tr-TR" dirty="0"/>
              <a:t>Sendikal Mücadele</a:t>
            </a:r>
          </a:p>
        </p:txBody>
      </p:sp>
    </p:spTree>
    <p:extLst>
      <p:ext uri="{BB962C8B-B14F-4D97-AF65-F5344CB8AC3E}">
        <p14:creationId xmlns:p14="http://schemas.microsoft.com/office/powerpoint/2010/main" val="2827031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136367" cy="1320800"/>
          </a:xfrm>
        </p:spPr>
        <p:txBody>
          <a:bodyPr/>
          <a:lstStyle/>
          <a:p>
            <a:r>
              <a:rPr lang="tr-TR" dirty="0"/>
              <a:t>Sendikamızın Yükseköğretim Politikalarının Oluşturulması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000" b="1" dirty="0"/>
              <a:t>Yükseköğretim Bürosu</a:t>
            </a:r>
          </a:p>
          <a:p>
            <a:pPr marL="0" indent="0">
              <a:buNone/>
            </a:pPr>
            <a:endParaRPr lang="tr-TR" sz="2000" b="1" dirty="0"/>
          </a:p>
          <a:p>
            <a:r>
              <a:rPr lang="tr-TR" sz="2000" b="1" dirty="0"/>
              <a:t>Üniversite Temsilciler Kurulu</a:t>
            </a:r>
          </a:p>
          <a:p>
            <a:endParaRPr lang="tr-TR" sz="2000" b="1" dirty="0"/>
          </a:p>
          <a:p>
            <a:r>
              <a:rPr lang="tr-TR" sz="2000" b="1" dirty="0"/>
              <a:t>Şube Eğitim ve Yükseköğretim Sekreterleri – Örgütlenme Sekreterleri</a:t>
            </a:r>
          </a:p>
          <a:p>
            <a:pPr marL="0" indent="0">
              <a:buNone/>
            </a:pPr>
            <a:endParaRPr lang="tr-TR" sz="2000" b="1" dirty="0"/>
          </a:p>
          <a:p>
            <a:r>
              <a:rPr lang="tr-TR" sz="2000" b="1" dirty="0"/>
              <a:t>Üniversite Temsilcilikleri</a:t>
            </a:r>
          </a:p>
          <a:p>
            <a:pPr marL="0" indent="0">
              <a:buNone/>
            </a:pPr>
            <a:endParaRPr lang="tr-TR" sz="2000" b="1" dirty="0"/>
          </a:p>
          <a:p>
            <a:r>
              <a:rPr lang="tr-TR" sz="2000" b="1" dirty="0"/>
              <a:t>Şube Yükseköğretim Komisyonları</a:t>
            </a:r>
          </a:p>
        </p:txBody>
      </p:sp>
    </p:spTree>
    <p:extLst>
      <p:ext uri="{BB962C8B-B14F-4D97-AF65-F5344CB8AC3E}">
        <p14:creationId xmlns:p14="http://schemas.microsoft.com/office/powerpoint/2010/main" val="3532838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FFFFFF"/>
                </a:solidFill>
                <a:latin typeface="Tahoma" panose="020B0604030504040204" pitchFamily="34" charset="0"/>
                <a:ea typeface="DejaVu Sans"/>
                <a:cs typeface="DejaVu Sans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FFFFFF"/>
                </a:solidFill>
                <a:latin typeface="Tahoma" panose="020B0604030504040204" pitchFamily="34" charset="0"/>
                <a:ea typeface="DejaVu Sans"/>
                <a:cs typeface="DejaVu Sans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anose="020B0604030504040204" pitchFamily="34" charset="0"/>
                <a:ea typeface="DejaVu Sans"/>
                <a:cs typeface="DejaVu Sans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Tahoma" panose="020B0604030504040204" pitchFamily="34" charset="0"/>
                <a:ea typeface="DejaVu Sans"/>
                <a:cs typeface="DejaVu Sans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Tahoma" panose="020B0604030504040204" pitchFamily="34" charset="0"/>
                <a:ea typeface="DejaVu Sans"/>
                <a:cs typeface="DejaVu Sans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Tahoma" panose="020B0604030504040204" pitchFamily="34" charset="0"/>
                <a:ea typeface="DejaVu Sans"/>
                <a:cs typeface="DejaVu Sans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Tahoma" panose="020B0604030504040204" pitchFamily="34" charset="0"/>
                <a:ea typeface="DejaVu Sans"/>
                <a:cs typeface="DejaVu Sans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Tahoma" panose="020B0604030504040204" pitchFamily="34" charset="0"/>
                <a:ea typeface="DejaVu Sans"/>
                <a:cs typeface="DejaVu Sans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Tahoma" panose="020B0604030504040204" pitchFamily="34" charset="0"/>
                <a:ea typeface="DejaVu Sans"/>
                <a:cs typeface="DejaVu San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tr-TR" altLang="tr-TR" sz="1800">
                <a:latin typeface="Arial" panose="020B0604020202020204" pitchFamily="34" charset="0"/>
              </a:rPr>
              <a:t>Eğitim Sen Ocak 2015</a:t>
            </a:r>
          </a:p>
        </p:txBody>
      </p:sp>
      <p:sp>
        <p:nvSpPr>
          <p:cNvPr id="27649" name="Rectangle 1">
            <a:extLst>
              <a:ext uri="{FF2B5EF4-FFF2-40B4-BE49-F238E27FC236}">
                <a16:creationId xmlns:a16="http://schemas.microsoft.com/office/drawing/2014/main" id="{87FAF403-CE4D-4447-BFC9-A4C5DD8C0CF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77334" y="1150397"/>
            <a:ext cx="7543800" cy="477994"/>
          </a:xfrm>
        </p:spPr>
        <p:txBody>
          <a:bodyPr>
            <a:norm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tr-TR" altLang="tr-TR" sz="2400" dirty="0">
                <a:solidFill>
                  <a:schemeClr val="tx1"/>
                </a:solidFill>
              </a:rPr>
              <a:t>Doğru dili kurabilmek</a:t>
            </a:r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BEE1B4FF-F126-4509-8D37-CA3EE54A3E43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77334" y="2109124"/>
            <a:ext cx="7543800" cy="4114800"/>
          </a:xfrm>
        </p:spPr>
        <p:txBody>
          <a:bodyPr>
            <a:normAutofit/>
          </a:bodyPr>
          <a:lstStyle/>
          <a:p>
            <a:pPr marL="0" indent="0">
              <a:buClr>
                <a:srgbClr val="CC9900"/>
              </a:buClr>
              <a:buSzPct val="70000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tr-TR" altLang="tr-TR" sz="2000" b="1" dirty="0"/>
              <a:t>Çalışma hiyerarşisinin farklı kesimlerine yönelik kurulacak dil</a:t>
            </a:r>
          </a:p>
          <a:p>
            <a:pPr marL="0" indent="0">
              <a:buClr>
                <a:srgbClr val="CC9900"/>
              </a:buClr>
              <a:buSzPct val="70000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tr-TR" altLang="tr-TR" sz="2000" b="1" dirty="0"/>
          </a:p>
          <a:p>
            <a:pPr marL="0" indent="0">
              <a:buClr>
                <a:srgbClr val="CC9900"/>
              </a:buClr>
              <a:buSzPct val="70000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tr-TR" altLang="tr-TR" sz="2000" b="1" dirty="0"/>
              <a:t>İdari teknik personel</a:t>
            </a:r>
          </a:p>
          <a:p>
            <a:pPr marL="0" indent="0">
              <a:buClr>
                <a:srgbClr val="CC9900"/>
              </a:buClr>
              <a:buSzPct val="70000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tr-TR" altLang="tr-TR" sz="2000" b="1" dirty="0"/>
          </a:p>
          <a:p>
            <a:pPr marL="0" indent="0">
              <a:buClr>
                <a:srgbClr val="CC9900"/>
              </a:buClr>
              <a:buSzPct val="70000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tr-TR" altLang="tr-TR" sz="2000" b="1" dirty="0"/>
              <a:t>Akademik personel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918" y="155613"/>
            <a:ext cx="8779001" cy="140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15097"/>
      </p:ext>
    </p:extLst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Sendikal Mücadelede Yükseköğretim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FEB40941-7F4D-4B2C-AC63-9A43E12FFD02}"/>
              </a:ext>
            </a:extLst>
          </p:cNvPr>
          <p:cNvSpPr txBox="1">
            <a:spLocks noChangeArrowheads="1"/>
          </p:cNvSpPr>
          <p:nvPr/>
        </p:nvSpPr>
        <p:spPr>
          <a:xfrm>
            <a:off x="1066799" y="2060575"/>
            <a:ext cx="8360535" cy="4035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4963" indent="-334963">
              <a:lnSpc>
                <a:spcPct val="90000"/>
              </a:lnSpc>
              <a:spcBef>
                <a:spcPts val="700"/>
              </a:spcBef>
              <a:buClr>
                <a:srgbClr val="CC9900"/>
              </a:buClr>
              <a:buSzPct val="70000"/>
              <a:buFont typeface="Wingdings" panose="05000000000000000000" pitchFamily="2" charset="2"/>
              <a:buChar char="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tr-TR" altLang="tr-TR" sz="2800" b="1" dirty="0"/>
              <a:t>Sendikanın genel politikalarını anlatabilmek</a:t>
            </a:r>
          </a:p>
          <a:p>
            <a:pPr marL="0" indent="0">
              <a:lnSpc>
                <a:spcPct val="90000"/>
              </a:lnSpc>
              <a:spcBef>
                <a:spcPts val="700"/>
              </a:spcBef>
              <a:buClr>
                <a:srgbClr val="CC9900"/>
              </a:buClr>
              <a:buSzPct val="70000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tr-TR" altLang="tr-TR" sz="2800" b="1" dirty="0"/>
          </a:p>
          <a:p>
            <a:pPr marL="334963" indent="-334963">
              <a:lnSpc>
                <a:spcPct val="90000"/>
              </a:lnSpc>
              <a:spcBef>
                <a:spcPts val="700"/>
              </a:spcBef>
              <a:buClr>
                <a:srgbClr val="CC9900"/>
              </a:buClr>
              <a:buSzPct val="70000"/>
              <a:buFont typeface="Wingdings" panose="05000000000000000000" pitchFamily="2" charset="2"/>
              <a:buChar char="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tr-TR" altLang="tr-TR" sz="2800" b="1" dirty="0"/>
              <a:t>Büyük ölçekteki sorunlara çözüm üretebilmek</a:t>
            </a:r>
          </a:p>
          <a:p>
            <a:pPr marL="0" indent="0">
              <a:lnSpc>
                <a:spcPct val="90000"/>
              </a:lnSpc>
              <a:spcBef>
                <a:spcPts val="700"/>
              </a:spcBef>
              <a:buClr>
                <a:srgbClr val="CC9900"/>
              </a:buClr>
              <a:buSzPct val="70000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tr-TR" altLang="tr-TR" sz="2800" b="1" dirty="0"/>
          </a:p>
          <a:p>
            <a:pPr marL="334963" indent="-334963">
              <a:lnSpc>
                <a:spcPct val="90000"/>
              </a:lnSpc>
              <a:spcBef>
                <a:spcPts val="700"/>
              </a:spcBef>
              <a:buClr>
                <a:srgbClr val="CC9900"/>
              </a:buClr>
              <a:buSzPct val="70000"/>
              <a:buFont typeface="Wingdings" panose="05000000000000000000" pitchFamily="2" charset="2"/>
              <a:buChar char="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tr-TR" altLang="tr-TR" sz="2800" b="1" dirty="0"/>
              <a:t>Yerellerdeki sorunları anlatabilmek</a:t>
            </a:r>
          </a:p>
          <a:p>
            <a:pPr marL="0" indent="0">
              <a:lnSpc>
                <a:spcPct val="90000"/>
              </a:lnSpc>
              <a:spcBef>
                <a:spcPts val="700"/>
              </a:spcBef>
              <a:buClr>
                <a:srgbClr val="CC9900"/>
              </a:buClr>
              <a:buSzPct val="70000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tr-TR" altLang="tr-TR" sz="2800" b="1" dirty="0"/>
          </a:p>
          <a:p>
            <a:pPr marL="334963" indent="-334963">
              <a:lnSpc>
                <a:spcPct val="90000"/>
              </a:lnSpc>
              <a:spcBef>
                <a:spcPts val="700"/>
              </a:spcBef>
              <a:buClr>
                <a:srgbClr val="CC9900"/>
              </a:buClr>
              <a:buSzPct val="70000"/>
              <a:buFont typeface="Wingdings" panose="05000000000000000000" pitchFamily="2" charset="2"/>
              <a:buChar char="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tr-TR" altLang="tr-TR" sz="2800" b="1" dirty="0"/>
              <a:t>Yerellerdeki sorunlara çözüm üretebilmek </a:t>
            </a:r>
          </a:p>
        </p:txBody>
      </p:sp>
    </p:spTree>
    <p:extLst>
      <p:ext uri="{BB962C8B-B14F-4D97-AF65-F5344CB8AC3E}">
        <p14:creationId xmlns:p14="http://schemas.microsoft.com/office/powerpoint/2010/main" val="1834782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4 Altbilgi Yer Tutucusu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FFFFFF"/>
                </a:solidFill>
                <a:latin typeface="Tahoma" panose="020B0604030504040204" pitchFamily="34" charset="0"/>
                <a:ea typeface="DejaVu Sans"/>
                <a:cs typeface="DejaVu Sans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FFFFFF"/>
                </a:solidFill>
                <a:latin typeface="Tahoma" panose="020B0604030504040204" pitchFamily="34" charset="0"/>
                <a:ea typeface="DejaVu Sans"/>
                <a:cs typeface="DejaVu Sans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FFFFFF"/>
                </a:solidFill>
                <a:latin typeface="Tahoma" panose="020B0604030504040204" pitchFamily="34" charset="0"/>
                <a:ea typeface="DejaVu Sans"/>
                <a:cs typeface="DejaVu Sans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Tahoma" panose="020B0604030504040204" pitchFamily="34" charset="0"/>
                <a:ea typeface="DejaVu Sans"/>
                <a:cs typeface="DejaVu Sans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Tahoma" panose="020B0604030504040204" pitchFamily="34" charset="0"/>
                <a:ea typeface="DejaVu Sans"/>
                <a:cs typeface="DejaVu Sans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Tahoma" panose="020B0604030504040204" pitchFamily="34" charset="0"/>
                <a:ea typeface="DejaVu Sans"/>
                <a:cs typeface="DejaVu Sans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Tahoma" panose="020B0604030504040204" pitchFamily="34" charset="0"/>
                <a:ea typeface="DejaVu Sans"/>
                <a:cs typeface="DejaVu Sans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Tahoma" panose="020B0604030504040204" pitchFamily="34" charset="0"/>
                <a:ea typeface="DejaVu Sans"/>
                <a:cs typeface="DejaVu Sans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Tahoma" panose="020B0604030504040204" pitchFamily="34" charset="0"/>
                <a:ea typeface="DejaVu Sans"/>
                <a:cs typeface="DejaVu Sans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tr-TR" altLang="tr-TR" sz="1800">
                <a:latin typeface="Arial" panose="020B0604020202020204" pitchFamily="34" charset="0"/>
              </a:rPr>
              <a:t>Eğitim Sen Ocak 2015</a:t>
            </a:r>
          </a:p>
        </p:txBody>
      </p:sp>
      <p:sp>
        <p:nvSpPr>
          <p:cNvPr id="16385" name="Rectangle 1">
            <a:extLst>
              <a:ext uri="{FF2B5EF4-FFF2-40B4-BE49-F238E27FC236}">
                <a16:creationId xmlns:a16="http://schemas.microsoft.com/office/drawing/2014/main" id="{20A06F39-EDD3-4C08-9EE2-9F10F1C48F5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590800" y="304801"/>
            <a:ext cx="7543800" cy="1431925"/>
          </a:xfrm>
        </p:spPr>
        <p:txBody>
          <a:bodyPr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tr-TR" dirty="0">
                <a:solidFill>
                  <a:schemeClr val="tx1"/>
                </a:solidFill>
              </a:rPr>
              <a:t>Genel Politikalar</a:t>
            </a:r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6DBB1369-0275-47E7-928B-6886D49250D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831380" y="1134399"/>
            <a:ext cx="9136867" cy="5601252"/>
          </a:xfrm>
        </p:spPr>
        <p:txBody>
          <a:bodyPr>
            <a:normAutofit/>
          </a:bodyPr>
          <a:lstStyle/>
          <a:p>
            <a:pPr marL="334963" indent="-334963">
              <a:buClr>
                <a:srgbClr val="CC9900"/>
              </a:buClr>
              <a:buSzPct val="70000"/>
              <a:buFont typeface="Wingdings" panose="05000000000000000000" pitchFamily="2" charset="2"/>
              <a:buChar char="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tr-TR" altLang="tr-TR" sz="2400" b="1" dirty="0"/>
              <a:t>İnsan toplum ve doğa yararına üniversite</a:t>
            </a:r>
          </a:p>
          <a:p>
            <a:pPr marL="0" indent="0">
              <a:buClr>
                <a:srgbClr val="CC9900"/>
              </a:buClr>
              <a:buSzPct val="70000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tr-TR" altLang="tr-TR" sz="2400" b="1" dirty="0"/>
          </a:p>
          <a:p>
            <a:pPr marL="334963" indent="-334963">
              <a:buClr>
                <a:srgbClr val="CC9900"/>
              </a:buClr>
              <a:buSzPct val="70000"/>
              <a:buFont typeface="Wingdings" panose="05000000000000000000" pitchFamily="2" charset="2"/>
              <a:buChar char="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tr-TR" altLang="tr-TR" sz="2400" b="1" dirty="0"/>
              <a:t>Kamusal finansman, Kurumsal Özerklik, Özgür bilim, Akademik Özgürlük, İş güvencesi, Mekanizmalara demokratik katılım</a:t>
            </a:r>
          </a:p>
          <a:p>
            <a:pPr marL="334963" indent="-334963">
              <a:buClr>
                <a:srgbClr val="CC9900"/>
              </a:buClr>
              <a:buSzPct val="70000"/>
              <a:buFont typeface="Wingdings" panose="05000000000000000000" pitchFamily="2" charset="2"/>
              <a:buChar char="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tr-TR" altLang="tr-TR" sz="2400" b="1" dirty="0"/>
          </a:p>
          <a:p>
            <a:pPr marL="334963" indent="-334963">
              <a:buClr>
                <a:srgbClr val="CC9900"/>
              </a:buClr>
              <a:buSzPct val="70000"/>
              <a:buFont typeface="Wingdings" panose="05000000000000000000" pitchFamily="2" charset="2"/>
              <a:buChar char="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tr-TR" altLang="tr-TR" sz="2400" b="1" dirty="0"/>
              <a:t>Her zaman gündemde tutamıyoruz ancak </a:t>
            </a:r>
            <a:r>
              <a:rPr lang="tr-TR" altLang="tr-TR" sz="2400" b="1" dirty="0" err="1"/>
              <a:t>gündemleştirebileceğimiz</a:t>
            </a:r>
            <a:r>
              <a:rPr lang="tr-TR" altLang="tr-TR" sz="2400" b="1" dirty="0"/>
              <a:t> dönemler var</a:t>
            </a:r>
          </a:p>
          <a:p>
            <a:pPr marL="334963" indent="-334963">
              <a:buClr>
                <a:srgbClr val="CC9900"/>
              </a:buClr>
              <a:buSzPct val="70000"/>
              <a:buFont typeface="Wingdings" panose="05000000000000000000" pitchFamily="2" charset="2"/>
              <a:buChar char="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tr-TR" altLang="tr-TR" sz="2400" b="1" dirty="0"/>
          </a:p>
          <a:p>
            <a:pPr marL="334963" indent="-334963">
              <a:buClr>
                <a:srgbClr val="CC9900"/>
              </a:buClr>
              <a:buSzPct val="70000"/>
              <a:buFont typeface="Wingdings" panose="05000000000000000000" pitchFamily="2" charset="2"/>
              <a:buChar char="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tr-TR" altLang="tr-TR" sz="2400" b="1" dirty="0"/>
              <a:t>Nasıl?</a:t>
            </a:r>
          </a:p>
          <a:p>
            <a:pPr marL="735013" lvl="1" indent="-334963">
              <a:buClr>
                <a:srgbClr val="CC9900"/>
              </a:buClr>
              <a:buSzPct val="70000"/>
              <a:buFont typeface="Wingdings" panose="05000000000000000000" pitchFamily="2" charset="2"/>
              <a:buChar char=""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tr-TR" altLang="tr-TR" b="1" dirty="0"/>
          </a:p>
          <a:p>
            <a:pPr marL="334963" indent="-334963">
              <a:buClrTx/>
              <a:buSzPct val="70000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tr-TR" altLang="tr-TR" b="1" dirty="0"/>
          </a:p>
        </p:txBody>
      </p:sp>
    </p:spTree>
    <p:extLst>
      <p:ext uri="{BB962C8B-B14F-4D97-AF65-F5344CB8AC3E}">
        <p14:creationId xmlns:p14="http://schemas.microsoft.com/office/powerpoint/2010/main" val="622606819"/>
      </p:ext>
    </p:extLst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16924"/>
          </a:xfrm>
        </p:spPr>
        <p:txBody>
          <a:bodyPr/>
          <a:lstStyle/>
          <a:p>
            <a:r>
              <a:rPr lang="tr-TR" dirty="0"/>
              <a:t>Yerel Sorunlara Müdahale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326525"/>
            <a:ext cx="8596668" cy="4714838"/>
          </a:xfrm>
        </p:spPr>
        <p:txBody>
          <a:bodyPr>
            <a:normAutofit lnSpcReduction="10000"/>
          </a:bodyPr>
          <a:lstStyle/>
          <a:p>
            <a:r>
              <a:rPr lang="tr-TR" sz="2000" b="1" dirty="0"/>
              <a:t>Sorunun Ne Olduğunu İyi Kavramak (Sürgün, Kadro sorunu, </a:t>
            </a:r>
            <a:r>
              <a:rPr lang="tr-TR" sz="2000" b="1" dirty="0" err="1"/>
              <a:t>Mobbing</a:t>
            </a:r>
            <a:r>
              <a:rPr lang="tr-TR" sz="2000" b="1" dirty="0"/>
              <a:t>, Angarya; Ekonomik Talepler; Lojman, Servis, Yemekhane </a:t>
            </a:r>
            <a:r>
              <a:rPr lang="tr-TR" sz="2000" b="1" dirty="0" err="1"/>
              <a:t>vb</a:t>
            </a:r>
            <a:r>
              <a:rPr lang="tr-TR" sz="2000" b="1" dirty="0"/>
              <a:t> Sorunlar)</a:t>
            </a:r>
          </a:p>
          <a:p>
            <a:pPr marL="0" indent="0">
              <a:buNone/>
            </a:pPr>
            <a:endParaRPr lang="tr-TR" sz="2000" b="1" dirty="0"/>
          </a:p>
          <a:p>
            <a:r>
              <a:rPr lang="tr-TR" sz="2000" b="1" dirty="0"/>
              <a:t>Gerektiğinde Genel Merkezden hukuki destek ya da bilgi talep etmek</a:t>
            </a:r>
          </a:p>
          <a:p>
            <a:pPr marL="0" indent="0">
              <a:buNone/>
            </a:pPr>
            <a:endParaRPr lang="tr-TR" sz="2000" b="1" dirty="0"/>
          </a:p>
          <a:p>
            <a:r>
              <a:rPr lang="tr-TR" sz="2000" b="1" dirty="0"/>
              <a:t>İzlenecek Yol Haritasının sorun yaşayan üyemizle birlikte planlamak </a:t>
            </a:r>
          </a:p>
          <a:p>
            <a:pPr marL="0" indent="0">
              <a:buNone/>
            </a:pPr>
            <a:r>
              <a:rPr lang="tr-TR" sz="2000" b="1" dirty="0"/>
              <a:t>	(Basınla paylaşılacak mı? Dava açılacak mı? Genel Merkez üzerinden 		yaygınlaştırılabilir mi? </a:t>
            </a:r>
            <a:r>
              <a:rPr lang="tr-TR" sz="2000" b="1" dirty="0" err="1"/>
              <a:t>Vb</a:t>
            </a:r>
            <a:r>
              <a:rPr lang="tr-TR" sz="2000" b="1" dirty="0"/>
              <a:t>)</a:t>
            </a:r>
          </a:p>
          <a:p>
            <a:pPr marL="0" indent="0">
              <a:buNone/>
            </a:pPr>
            <a:endParaRPr lang="tr-TR" sz="2000" b="1" dirty="0"/>
          </a:p>
          <a:p>
            <a:r>
              <a:rPr lang="tr-TR" sz="2000" b="1" dirty="0"/>
              <a:t>Mücadele sürecinin aşama </a:t>
            </a:r>
            <a:r>
              <a:rPr lang="tr-TR" sz="2000" b="1" dirty="0" err="1"/>
              <a:t>aşama</a:t>
            </a:r>
            <a:r>
              <a:rPr lang="tr-TR" sz="2000" b="1" dirty="0"/>
              <a:t> planlanması ve örgütsel enerjinin uzun süre diri kalabilmesinin hedeflenmesi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84016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274750"/>
            <a:ext cx="8596668" cy="639651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Üniversitelerde Görünür Olmak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094704"/>
            <a:ext cx="9290914" cy="57632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sz="2000" b="1" dirty="0"/>
              <a:t>Üyeleri düzenli ziyaret</a:t>
            </a:r>
          </a:p>
          <a:p>
            <a:pPr marL="0" indent="0">
              <a:buNone/>
            </a:pPr>
            <a:endParaRPr lang="tr-TR" sz="2000" b="1" dirty="0"/>
          </a:p>
          <a:p>
            <a:pPr marL="0" indent="0">
              <a:buNone/>
            </a:pPr>
            <a:r>
              <a:rPr lang="tr-TR" sz="2000" b="1" dirty="0"/>
              <a:t>Güvene dayalı ilişkiler geliştirmek </a:t>
            </a:r>
          </a:p>
          <a:p>
            <a:pPr marL="0" indent="0">
              <a:buNone/>
            </a:pPr>
            <a:endParaRPr lang="tr-TR" sz="2000" b="1" dirty="0"/>
          </a:p>
          <a:p>
            <a:pPr marL="0" indent="0">
              <a:buNone/>
            </a:pPr>
            <a:r>
              <a:rPr lang="tr-TR" sz="2000" b="1" dirty="0"/>
              <a:t>Sendikanın mücadele gündemini ve birikimini aktarabilmek</a:t>
            </a:r>
          </a:p>
          <a:p>
            <a:pPr marL="0" indent="0">
              <a:buNone/>
            </a:pPr>
            <a:endParaRPr lang="tr-TR" sz="2000" b="1" dirty="0"/>
          </a:p>
          <a:p>
            <a:pPr marL="0" indent="0">
              <a:lnSpc>
                <a:spcPct val="80000"/>
              </a:lnSpc>
              <a:spcBef>
                <a:spcPts val="700"/>
              </a:spcBef>
              <a:buClr>
                <a:srgbClr val="CC9900"/>
              </a:buClr>
              <a:buSzPct val="70000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tr-TR" altLang="tr-TR" sz="2000" b="1" dirty="0"/>
              <a:t>			</a:t>
            </a:r>
            <a:r>
              <a:rPr lang="tr-TR" altLang="tr-TR" sz="2000" dirty="0"/>
              <a:t>“Eğitim Sen öğretmen sendikası”</a:t>
            </a:r>
          </a:p>
          <a:p>
            <a:pPr marL="334963" indent="-334963">
              <a:lnSpc>
                <a:spcPct val="80000"/>
              </a:lnSpc>
              <a:spcBef>
                <a:spcPts val="700"/>
              </a:spcBef>
              <a:buClrTx/>
              <a:buSzPct val="70000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tr-TR" altLang="tr-TR" sz="2000" dirty="0"/>
          </a:p>
          <a:p>
            <a:pPr marL="0" indent="0">
              <a:lnSpc>
                <a:spcPct val="80000"/>
              </a:lnSpc>
              <a:spcBef>
                <a:spcPts val="700"/>
              </a:spcBef>
              <a:buClr>
                <a:srgbClr val="CC9900"/>
              </a:buClr>
              <a:buSzPct val="70000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tr-TR" altLang="tr-TR" sz="2000" dirty="0"/>
              <a:t>			“Eğitim Sen üniversitede bir şey yapmıyor”</a:t>
            </a:r>
          </a:p>
          <a:p>
            <a:pPr marL="0" indent="0">
              <a:lnSpc>
                <a:spcPct val="80000"/>
              </a:lnSpc>
              <a:spcBef>
                <a:spcPts val="700"/>
              </a:spcBef>
              <a:buClr>
                <a:srgbClr val="CC9900"/>
              </a:buClr>
              <a:buSzPct val="70000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tr-TR" altLang="tr-TR" sz="2000" b="1" dirty="0"/>
          </a:p>
          <a:p>
            <a:pPr marL="0" indent="0">
              <a:lnSpc>
                <a:spcPct val="80000"/>
              </a:lnSpc>
              <a:spcBef>
                <a:spcPts val="700"/>
              </a:spcBef>
              <a:buClr>
                <a:srgbClr val="CC9900"/>
              </a:buClr>
              <a:buSzPct val="70000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tr-TR" altLang="tr-TR" sz="2000" b="1" dirty="0"/>
              <a:t>Dilekçeler yoluyla taleplere resmi boyut kazandırmak</a:t>
            </a:r>
          </a:p>
          <a:p>
            <a:pPr marL="0" indent="0">
              <a:lnSpc>
                <a:spcPct val="80000"/>
              </a:lnSpc>
              <a:spcBef>
                <a:spcPts val="700"/>
              </a:spcBef>
              <a:buClr>
                <a:srgbClr val="CC9900"/>
              </a:buClr>
              <a:buSzPct val="70000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tr-TR" altLang="tr-TR" sz="2000" b="1" dirty="0"/>
          </a:p>
          <a:p>
            <a:pPr marL="0" indent="0">
              <a:lnSpc>
                <a:spcPct val="80000"/>
              </a:lnSpc>
              <a:spcBef>
                <a:spcPts val="700"/>
              </a:spcBef>
              <a:buClr>
                <a:srgbClr val="CC9900"/>
              </a:buClr>
              <a:buSzPct val="70000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tr-TR" altLang="tr-TR" sz="2000" b="1" dirty="0"/>
              <a:t>Görüşmeler yoluyla talepleri iletmek</a:t>
            </a:r>
          </a:p>
          <a:p>
            <a:pPr marL="0" indent="0">
              <a:lnSpc>
                <a:spcPct val="80000"/>
              </a:lnSpc>
              <a:spcBef>
                <a:spcPts val="700"/>
              </a:spcBef>
              <a:buClr>
                <a:srgbClr val="CC9900"/>
              </a:buClr>
              <a:buSzPct val="70000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tr-TR" altLang="tr-TR" sz="2000" b="1" dirty="0"/>
          </a:p>
          <a:p>
            <a:pPr marL="0" indent="0">
              <a:lnSpc>
                <a:spcPct val="80000"/>
              </a:lnSpc>
              <a:spcBef>
                <a:spcPts val="700"/>
              </a:spcBef>
              <a:buClr>
                <a:srgbClr val="CC9900"/>
              </a:buClr>
              <a:buSzPct val="70000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tr-TR" altLang="tr-TR" sz="2000" b="1" dirty="0"/>
              <a:t>Resmi yoldan iletilen taleplerin hayat bulmaması sonrasında hukuki süreçler</a:t>
            </a:r>
          </a:p>
          <a:p>
            <a:pPr marL="0" indent="0">
              <a:lnSpc>
                <a:spcPct val="80000"/>
              </a:lnSpc>
              <a:spcBef>
                <a:spcPts val="700"/>
              </a:spcBef>
              <a:buClr>
                <a:srgbClr val="CC9900"/>
              </a:buClr>
              <a:buSzPct val="70000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r>
              <a:rPr lang="tr-TR" altLang="tr-TR" b="1" dirty="0"/>
              <a:t> </a:t>
            </a:r>
          </a:p>
          <a:p>
            <a:pPr marL="0" indent="0">
              <a:lnSpc>
                <a:spcPct val="80000"/>
              </a:lnSpc>
              <a:spcBef>
                <a:spcPts val="700"/>
              </a:spcBef>
              <a:buClr>
                <a:srgbClr val="CC9900"/>
              </a:buClr>
              <a:buSzPct val="70000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tr-TR" altLang="tr-TR" b="1" dirty="0"/>
          </a:p>
          <a:p>
            <a:pPr marL="334963" indent="-334963">
              <a:lnSpc>
                <a:spcPct val="80000"/>
              </a:lnSpc>
              <a:spcBef>
                <a:spcPts val="700"/>
              </a:spcBef>
              <a:buClrTx/>
              <a:buSzPct val="70000"/>
              <a:buNone/>
              <a:tabLst>
                <a:tab pos="334963" algn="l"/>
                <a:tab pos="439738" algn="l"/>
                <a:tab pos="889000" algn="l"/>
                <a:tab pos="1338263" algn="l"/>
                <a:tab pos="1787525" algn="l"/>
                <a:tab pos="2236788" algn="l"/>
                <a:tab pos="2686050" algn="l"/>
                <a:tab pos="3135313" algn="l"/>
                <a:tab pos="3584575" algn="l"/>
                <a:tab pos="4033838" algn="l"/>
                <a:tab pos="4483100" algn="l"/>
                <a:tab pos="4932363" algn="l"/>
                <a:tab pos="5381625" algn="l"/>
                <a:tab pos="5830888" algn="l"/>
                <a:tab pos="6280150" algn="l"/>
                <a:tab pos="6729413" algn="l"/>
                <a:tab pos="7178675" algn="l"/>
                <a:tab pos="7627938" algn="l"/>
                <a:tab pos="8077200" algn="l"/>
                <a:tab pos="8526463" algn="l"/>
                <a:tab pos="8975725" algn="l"/>
              </a:tabLst>
              <a:defRPr/>
            </a:pPr>
            <a:endParaRPr lang="tr-TR" altLang="tr-TR" b="1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1799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36396" y="1070916"/>
            <a:ext cx="45810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tr-TR" sz="3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HAKLI OLMAK YETMEZ!</a:t>
            </a:r>
          </a:p>
          <a:p>
            <a:pPr algn="ctr" eaLnBrk="1" hangingPunct="1">
              <a:defRPr/>
            </a:pPr>
            <a:endParaRPr lang="tr-TR" sz="3000" b="1" kern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defRPr/>
            </a:pPr>
            <a:r>
              <a:rPr lang="tr-TR" sz="3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GÜÇLÜ OLMAK ZORUNDAYIZ!</a:t>
            </a:r>
          </a:p>
          <a:p>
            <a:pPr algn="ctr" eaLnBrk="1" hangingPunct="1">
              <a:defRPr/>
            </a:pPr>
            <a:endParaRPr lang="tr-TR" sz="3000" b="1" kern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 eaLnBrk="1" hangingPunct="1">
              <a:defRPr/>
            </a:pPr>
            <a:r>
              <a:rPr lang="tr-TR" sz="3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BİRLİKTE GÜÇLÜYÜZ!</a:t>
            </a:r>
          </a:p>
        </p:txBody>
      </p:sp>
      <p:pic>
        <p:nvPicPr>
          <p:cNvPr id="15364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173" y="5120626"/>
            <a:ext cx="1533525" cy="153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4315540"/>
      </p:ext>
    </p:extLst>
  </p:cSld>
  <p:clrMapOvr>
    <a:masterClrMapping/>
  </p:clrMapOvr>
</p:sld>
</file>

<file path=ppt/theme/theme1.xml><?xml version="1.0" encoding="utf-8"?>
<a:theme xmlns:a="http://schemas.openxmlformats.org/drawingml/2006/main" name="Kristal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69</TotalTime>
  <Words>178</Words>
  <Application>Microsoft Office PowerPoint</Application>
  <PresentationFormat>Geniş ekran</PresentationFormat>
  <Paragraphs>70</Paragraphs>
  <Slides>8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Kristal</vt:lpstr>
      <vt:lpstr>Yükseköğretim Kurumları  ve  Sendikal Mücadele</vt:lpstr>
      <vt:lpstr>Sendikamızın Yükseköğretim Politikalarının Oluşturulması</vt:lpstr>
      <vt:lpstr>Doğru dili kurabilmek</vt:lpstr>
      <vt:lpstr>Sendikal Mücadelede Yükseköğretim</vt:lpstr>
      <vt:lpstr>Genel Politikalar</vt:lpstr>
      <vt:lpstr>Yerel Sorunlara Müdahale</vt:lpstr>
      <vt:lpstr>Üniversitelerde Görünür Olmak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Yükseköğretim Kurumları  ve  Sendikal Mücadele</dc:title>
  <dc:creator>prometheus</dc:creator>
  <cp:lastModifiedBy>Bilinmeyen Kullanıcı</cp:lastModifiedBy>
  <cp:revision>8</cp:revision>
  <dcterms:created xsi:type="dcterms:W3CDTF">2021-02-28T08:51:07Z</dcterms:created>
  <dcterms:modified xsi:type="dcterms:W3CDTF">2021-03-08T17:51:47Z</dcterms:modified>
</cp:coreProperties>
</file>