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</p:sldMasterIdLst>
  <p:notesMasterIdLst>
    <p:notesMasterId r:id="rId11"/>
  </p:notesMasterIdLst>
  <p:sldIdLst>
    <p:sldId id="256" r:id="rId2"/>
    <p:sldId id="265" r:id="rId3"/>
    <p:sldId id="281" r:id="rId4"/>
    <p:sldId id="292" r:id="rId5"/>
    <p:sldId id="299" r:id="rId6"/>
    <p:sldId id="296" r:id="rId7"/>
    <p:sldId id="297" r:id="rId8"/>
    <p:sldId id="295" r:id="rId9"/>
    <p:sldId id="29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22DF2-FFF0-4DFF-8EEA-61C1748C32E2}" type="datetimeFigureOut">
              <a:rPr lang="tr-TR" smtClean="0"/>
              <a:t>11.1.2022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BC693-442D-4520-AF52-8F2AE5E77F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12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64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6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378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082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706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242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91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4447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52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183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1074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0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43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161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91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616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8799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121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448074" y="1886853"/>
            <a:ext cx="7304315" cy="1433290"/>
          </a:xfrm>
        </p:spPr>
        <p:txBody>
          <a:bodyPr/>
          <a:lstStyle/>
          <a:p>
            <a:r>
              <a:rPr lang="tr-TR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ÖĞRETMENLİK MESLEK </a:t>
            </a:r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KANUNU</a:t>
            </a:r>
            <a:b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 GETİRİYOR? NASIL OLMALI?</a:t>
            </a:r>
            <a:endParaRPr lang="tr-TR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Picture 15" descr="\\EGITIMSENSERVER\Ortak\GÜLÜZAR\LOGO düzelt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258" y="3749786"/>
            <a:ext cx="1798897" cy="1649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 descr="\\EGITIMSENSERVER\Ortak\UZMANLAR\kes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96" y="5729515"/>
            <a:ext cx="1152525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\\EGITIMSENSERVER\Ortak\UZMANLAR\eis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229" y="5729515"/>
            <a:ext cx="990600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82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2629" y="620486"/>
            <a:ext cx="103849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ÖĞRETMENLİK </a:t>
            </a:r>
            <a:r>
              <a:rPr lang="tr-TR" sz="20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MESLEK KANUNU TARTIŞMALARI NASIL BAŞLADI?</a:t>
            </a:r>
            <a:endParaRPr lang="tr-T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0" name="Picture 2" descr="2023 eÄitim vizyon belgesi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58" y="1085360"/>
            <a:ext cx="4680856" cy="495676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886" y="1085361"/>
            <a:ext cx="4833257" cy="4956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8006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tedmem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935" y="4546508"/>
            <a:ext cx="2226685" cy="116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604" y="1590488"/>
            <a:ext cx="3867421" cy="258961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18" y="3934686"/>
            <a:ext cx="2490653" cy="182013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9384" y="3934686"/>
            <a:ext cx="1904444" cy="1772979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29344" y="743745"/>
            <a:ext cx="10863942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ÖĞRETMENLİK MESLEK KANUNU TASLAĞININ AKTÖRLERİ</a:t>
            </a:r>
            <a:endParaRPr lang="tr-T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86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7206342" y="1431841"/>
            <a:ext cx="435428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İktidar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ve yandaş sendikanın işbirliği ile kapalı kapılar ardında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hazırlandı.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Müjde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diye paylaşılan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düzenlemelerin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asıl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amacı eğitimcileri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bölmek ve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ayrıştırmak.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Öğretmenlik mesleği büyük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ölçüde statü farklılaşması ve maaş artışına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indirgeniyor.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İktidar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, öğretmenler arasında halen var olan  aday, sözleşmeli, kadrolu, ücretli ayrımına yenileri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ekliyor.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Kanun tasarısı eğitim emekçilerini eğitim </a:t>
            </a:r>
            <a:r>
              <a:rPr lang="tr-TR" dirty="0">
                <a:latin typeface="Calibri" panose="020F0502020204030204" pitchFamily="34" charset="0"/>
                <a:cs typeface="Calibri" panose="020F0502020204030204" pitchFamily="34" charset="0"/>
              </a:rPr>
              <a:t>sisteminin rekabetçi ve eleyici 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yapısına dahil ediyor. 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47057" y="587829"/>
            <a:ext cx="10276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ÖĞRETMENLİK </a:t>
            </a:r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MESLEK KANUNU TASARISI NE GETİRİYOR? </a:t>
            </a:r>
            <a:endParaRPr lang="tr-TR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971" y="3641135"/>
            <a:ext cx="3135086" cy="2143371"/>
          </a:xfrm>
          <a:prstGeom prst="rect">
            <a:avLst/>
          </a:prstGeom>
        </p:spPr>
      </p:pic>
      <p:pic>
        <p:nvPicPr>
          <p:cNvPr id="1026" name="Picture 2" descr="Cumhurbaşkanı Erdoğan: Öğretmenlik Meslek Kanunu TBMM'ye sunulaca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974" y="1273629"/>
            <a:ext cx="3135084" cy="214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Öğretmenlik Meslek Kanunu Mecliste - GÜND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9" y="3642338"/>
            <a:ext cx="3162867" cy="212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aşkan Erdoğan&amp;#39;dan öğretmenlere müjde: Öğretmenlik Meslek Kanunu teklifimiz  TBMM&amp;#39;ye sunuldu - Takv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9" y="1260356"/>
            <a:ext cx="3162868" cy="217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61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284514" y="1185786"/>
            <a:ext cx="9742714" cy="4505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Öğretmenler öğretmen, uzman öğretmen ve başöğretmen olarak kariyer basamaklarına göre sınıflandırılıyor.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yıl öğretmenlik yapanlara 180 saatten az olmamak, Uzman Öğretmenlik Eğitim Programına katılmak ve kademe ilerlemesi durdurma cezası almamak şartıyla yazılı sınavla uzman öğretmen olma hakkı tanınıyor.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yıl görev yapan uzman öğretmenlere 240 saatten az olmamak,  Başöğretmenlik </a:t>
            </a:r>
            <a:r>
              <a:rPr lang="tr-T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Eğitim Programına katılmak</a:t>
            </a:r>
            <a:r>
              <a:rPr lang="tr-T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 </a:t>
            </a:r>
            <a:r>
              <a:rPr lang="tr-TR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kademe ilerlemesi durdurma cezası almamak şartıyla </a:t>
            </a:r>
            <a:r>
              <a:rPr lang="tr-T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yazılı sınavla başöğretmen olma hakkı tanınıyor.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Aday öğretmenler için yazılı sınav şartı kalkarken, adaylık değerlendirme komisyonu getiriliyor. Adaylık Değerlendirme Komisyonu adaylığı kaldırmaması halinde aday öğretmenin görevine son veriliyor ve 3 yıl boyunca öğretmenlik mesleğine alınmaması kuralı getiriliyor.   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Aday öğretmenlere </a:t>
            </a:r>
            <a:r>
              <a:rPr lang="tr-T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7315 sayılı Güvenlik Soruşturması ve Arşiv Araştırması Kanununa göre güvenlik soruşturması ve arşiv araştırması yapma şartı getiriliyor. 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Aday Öğretmenleri Değerlendirme Komisyonu, Uzman Öğretmen Sertifika Programı, Başöğretmen Sertifika Programı gibi işleyiş ve kurulların yasa ile düzenlenmesi 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gereken usul ve esasların yönetmelikle düzenleneceği belirtiliyor.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Sözleşmeli öğretmenlere sadece “can 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güvenliği ve sağlık mazeretleri” durumunda tayin hakkı 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getiriliyor. </a:t>
            </a: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3600 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ek gösterge sadece birinci </a:t>
            </a:r>
            <a:r>
              <a:rPr lang="tr-TR" sz="1600" dirty="0">
                <a:latin typeface="Calibri" panose="020F0502020204030204" pitchFamily="34" charset="0"/>
                <a:cs typeface="Calibri" panose="020F0502020204030204" pitchFamily="34" charset="0"/>
              </a:rPr>
              <a:t>dereceli kadroda görev yapan </a:t>
            </a:r>
            <a:r>
              <a:rPr lang="tr-TR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öğretmenlere veriliyor ve 15 Ocak 2023’ten itibaren uygulanması öngörülüyor. </a:t>
            </a:r>
            <a:endParaRPr lang="tr-TR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099457" y="611194"/>
            <a:ext cx="1011282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ÖĞRETMENLİK MESLEK KANUNU </a:t>
            </a:r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TASARISI NE GETİRİYOR?</a:t>
            </a:r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tr-T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8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01486" y="1305292"/>
            <a:ext cx="1015637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Kariyer basamakları uygulaması ile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aynı işi yapan öğretmenler arasında eşitsizlik, hiyerarşi ve statü ayrımları yaratılarak ‘eşit işe eşit ücret’ ilkesi ihlal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edilecek.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Kariyer basamakları sistemi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ile eğitimin niteliği arasında somut bir ilişki yok.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Eğitim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emekçileri arasında yaratılmaya çalışılan farklı statü, maaş ve unvanların, okullarda zaman içinde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keskin ayrışmalara neden olması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ve rekabet ortamı yaratması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kaçınılmaz olacak. 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‘Nitelikli Okul/Niteliksiz Okul’ ayrımında olduğu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gibi,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‘Nitelikli Öğretmen/Niteliksiz Öğretmen’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algısı yaratılarak öğretmenlik mesleğinin saygınlığı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daha da düşürülecek.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Okullarda çocuğunun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sınıfına uzman ya da başöğretmenin girmesini isteyen velilerle okul idaresi ve öğretmenler arasında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gerilimler yaşanacak, okullarda ‘özel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sınıfların’ oluşturulması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daha yaygın hale gelecektir.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İktidara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her koşulda biat eden, eleştirmeyen, sorgulamayan,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sendikasızlığa ya da yandaş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sendikalara üye olmaya zorlanan ve bunun karşılığında adaylığı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kalkan tipik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bir ‘memur öğretmen’ tipi yaratılmak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isteniyor. </a:t>
            </a:r>
            <a:endParaRPr lang="tr-T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903514" y="720052"/>
            <a:ext cx="10374086" cy="454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ÖĞRETMENLİK MESLEK </a:t>
            </a:r>
            <a:r>
              <a:rPr lang="tr-TR" sz="22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KANUNU TASARISININ MUHTEMEL SONUÇLARI</a:t>
            </a:r>
            <a:endParaRPr lang="tr-TR" sz="22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2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01485" y="751506"/>
            <a:ext cx="10112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ÖĞRETMENLERİN STATÜSÜNE İLİŞKİN TAVSİYE KARARI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164771" y="1370151"/>
            <a:ext cx="994954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ILO ve UNESCO tarafından 5 Ekim 1966 tarihinde kabul edilmiştir ve Türkiye tarafından onaylanmıştır.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Öğretmenlerin sadece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okul içinde değil, toplum içinde de yerine getirdikleri görevin taşıdığı önemi uluslararası düzeyde belgeleyen, öğretmenlerin tüm sorunlarını ele alan ve durumlarını tüm ayrıntıları ile düzenleyen </a:t>
            </a:r>
            <a:r>
              <a:rPr 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metindir. </a:t>
            </a:r>
            <a:endParaRPr lang="tr-TR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Toplam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145 paragraftan oluşan belge, öğretmenlik mesleğinde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işe alınma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mesleğe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hazırlık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değişik düzeydeki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öğretmenlerin mesleki sorunları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iş güvencesi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öğretmenin hak ve sorumlulukları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disiplin işleri ve ifade özgürlüğü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mesleki özerklik </a:t>
            </a:r>
            <a:r>
              <a:rPr lang="tr-TR" sz="20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vb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gibi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konuları kapsamaktadır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tr-TR" sz="20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Temel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ücret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 süreleri ve koşulları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özel izinler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araştırma izinleri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tatil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eğitim-öğretim yardımcı personeli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sınıf mevcutları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öğretmen değişimi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uzak bölgelerde ve kırsal kesimde çalışan öğretmenler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ile ilgili özel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düzenlemelerin yanı sıra </a:t>
            </a:r>
            <a:r>
              <a:rPr lang="tr-TR" sz="20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aile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yükümlülükleri olan öğretmenler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le ilgili düzenlemeler,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sağlık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sosyal güvenlik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ve </a:t>
            </a:r>
            <a:r>
              <a:rPr lang="tr-T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emeklilik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gibi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konular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belgede ayrıntılı olarak düzenlenmiştir. </a:t>
            </a:r>
            <a:r>
              <a:rPr lang="tr-TR" sz="20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43387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40970" y="1307383"/>
            <a:ext cx="972094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“Öğretmenlerin Statüsüne İlişkin Tavsiye </a:t>
            </a:r>
            <a:r>
              <a:rPr lang="tr-T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Kararı”na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 uygun yeni bir Meslek Kanunu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hazırlanmalıdır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Nitelikli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eğitim için öğretmenler kadar emeği olan idari ve teknik personel, yardımcı hizmetliler sınıfı ve 4-B statüsünde çalışan eğitim emekçilerinin hakları ve talepleri de dikkate alınmalıdır.</a:t>
            </a:r>
            <a:endParaRPr lang="tr-T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Öğretmenlik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Meslek Kanunu hazırlanma biçimi ve içeriği eğitim emekçilerinin temel haklarını, ekonomik talepler ve iş güvencesi başta olmak üzere sosyal, demokratik, mesleki ve özlük haklarını güvenceye almak durumundadır.</a:t>
            </a:r>
          </a:p>
          <a:p>
            <a:pPr marL="285750" indent="-285750" algn="just"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MEB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gerçekten öğretmenlerin </a:t>
            </a:r>
            <a:r>
              <a:rPr lang="tr-T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niteliklerini arttırmayı hedefliyorsa, öncelikle öğretmenlik mesleğini itibarsızlaştıran, öğretmenliği herkesin yapabileceği ‘teknik bir iş’ haline getiren yanlış politika ve uygulamalara </a:t>
            </a:r>
            <a:r>
              <a:rPr lang="tr-TR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vermelidir. 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Siyasi iktidar ve MEB 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öğretmenleri toplumsal olarak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etkisiz</a:t>
            </a:r>
            <a:r>
              <a:rPr lang="tr-TR" sz="2000" dirty="0">
                <a:latin typeface="Calibri" panose="020F0502020204030204" pitchFamily="34" charset="0"/>
                <a:cs typeface="Calibri" panose="020F0502020204030204" pitchFamily="34" charset="0"/>
              </a:rPr>
              <a:t>, halkın aydınlanması yerine, her dönem iktidar denetiminde olması gereken önemli bir meslek grubu olarak görmekten </a:t>
            </a:r>
            <a:r>
              <a:rPr lang="tr-T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vazgeçmelidir.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121227" y="609992"/>
            <a:ext cx="99604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tr-TR" sz="2800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YAPILMALI? </a:t>
            </a:r>
            <a:endParaRPr lang="tr-TR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1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34" y="1226093"/>
            <a:ext cx="5009387" cy="4038599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379027" y="1906564"/>
            <a:ext cx="48659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FF0000"/>
              </a:buClr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Eğitim emekçileriyle, sendikalar ve alandaki meslek örgütlerinin eleştiri, öneri ve taleplerini dikkate alınmadan hazırlanan </a:t>
            </a: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«Öğretmenlik 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Meslek Kanunu </a:t>
            </a: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Tasarısı» </a:t>
            </a: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derhal geri çekilmelidir.  </a:t>
            </a:r>
          </a:p>
        </p:txBody>
      </p:sp>
    </p:spTree>
    <p:extLst>
      <p:ext uri="{BB962C8B-B14F-4D97-AF65-F5344CB8AC3E}">
        <p14:creationId xmlns:p14="http://schemas.microsoft.com/office/powerpoint/2010/main" val="255296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840</TotalTime>
  <Words>723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Wingdings</vt:lpstr>
      <vt:lpstr>Organik</vt:lpstr>
      <vt:lpstr>ÖĞRETMENLİK MESLEK KANUNU NE GETİRİYOR? NASIL OLMALI?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TÜM YÖNLERİYLE ÖĞRETMENLİK MESLEK KANUNU</dc:title>
  <dc:creator>User</dc:creator>
  <cp:lastModifiedBy>Microsoft hesabı</cp:lastModifiedBy>
  <cp:revision>73</cp:revision>
  <dcterms:created xsi:type="dcterms:W3CDTF">2019-02-15T08:11:23Z</dcterms:created>
  <dcterms:modified xsi:type="dcterms:W3CDTF">2022-01-11T09:19:39Z</dcterms:modified>
</cp:coreProperties>
</file>